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54"/>
  </p:notesMasterIdLst>
  <p:handoutMasterIdLst>
    <p:handoutMasterId r:id="rId55"/>
  </p:handoutMasterIdLst>
  <p:sldIdLst>
    <p:sldId id="274" r:id="rId3"/>
    <p:sldId id="276" r:id="rId4"/>
    <p:sldId id="425" r:id="rId5"/>
    <p:sldId id="426" r:id="rId6"/>
    <p:sldId id="427" r:id="rId7"/>
    <p:sldId id="428" r:id="rId8"/>
    <p:sldId id="429" r:id="rId9"/>
    <p:sldId id="430" r:id="rId10"/>
    <p:sldId id="431" r:id="rId11"/>
    <p:sldId id="432" r:id="rId12"/>
    <p:sldId id="433" r:id="rId13"/>
    <p:sldId id="434" r:id="rId14"/>
    <p:sldId id="435" r:id="rId15"/>
    <p:sldId id="471" r:id="rId16"/>
    <p:sldId id="437" r:id="rId17"/>
    <p:sldId id="438" r:id="rId18"/>
    <p:sldId id="439" r:id="rId19"/>
    <p:sldId id="440" r:id="rId20"/>
    <p:sldId id="441" r:id="rId21"/>
    <p:sldId id="442" r:id="rId22"/>
    <p:sldId id="443" r:id="rId23"/>
    <p:sldId id="444" r:id="rId24"/>
    <p:sldId id="445" r:id="rId25"/>
    <p:sldId id="446" r:id="rId26"/>
    <p:sldId id="447" r:id="rId27"/>
    <p:sldId id="448" r:id="rId28"/>
    <p:sldId id="449" r:id="rId29"/>
    <p:sldId id="450" r:id="rId30"/>
    <p:sldId id="451" r:id="rId31"/>
    <p:sldId id="452" r:id="rId32"/>
    <p:sldId id="453" r:id="rId33"/>
    <p:sldId id="454" r:id="rId34"/>
    <p:sldId id="455" r:id="rId35"/>
    <p:sldId id="456" r:id="rId36"/>
    <p:sldId id="457" r:id="rId37"/>
    <p:sldId id="458" r:id="rId38"/>
    <p:sldId id="459" r:id="rId39"/>
    <p:sldId id="460" r:id="rId40"/>
    <p:sldId id="461" r:id="rId41"/>
    <p:sldId id="462" r:id="rId42"/>
    <p:sldId id="463" r:id="rId43"/>
    <p:sldId id="464" r:id="rId44"/>
    <p:sldId id="465" r:id="rId45"/>
    <p:sldId id="466" r:id="rId46"/>
    <p:sldId id="467" r:id="rId47"/>
    <p:sldId id="468" r:id="rId48"/>
    <p:sldId id="469" r:id="rId49"/>
    <p:sldId id="470" r:id="rId50"/>
    <p:sldId id="424" r:id="rId51"/>
    <p:sldId id="419" r:id="rId52"/>
    <p:sldId id="420" r:id="rId5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20A1C5-B7C7-4741-8AD6-016F9C731D91}">
          <p14:sldIdLst>
            <p14:sldId id="274"/>
            <p14:sldId id="276"/>
          </p14:sldIdLst>
        </p14:section>
        <p14:section name="Introduction to ORM" id="{DEC7EB40-21A7-498D-9510-2B689D106646}">
          <p14:sldIdLst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Entity Framework" id="{EA0EEF64-29BD-458D-9961-DB0A619EA29C}">
          <p14:sldIdLst>
            <p14:sldId id="431"/>
            <p14:sldId id="432"/>
            <p14:sldId id="433"/>
            <p14:sldId id="434"/>
            <p14:sldId id="435"/>
            <p14:sldId id="471"/>
            <p14:sldId id="437"/>
            <p14:sldId id="438"/>
            <p14:sldId id="439"/>
            <p14:sldId id="440"/>
          </p14:sldIdLst>
        </p14:section>
        <p14:section name="Reading Data with Entity Framework" id="{77F45782-4B23-49CB-9CF9-C7DB84B7F97F}">
          <p14:sldIdLst>
            <p14:sldId id="441"/>
            <p14:sldId id="442"/>
            <p14:sldId id="443"/>
            <p14:sldId id="444"/>
            <p14:sldId id="445"/>
            <p14:sldId id="446"/>
            <p14:sldId id="447"/>
          </p14:sldIdLst>
        </p14:section>
        <p14:section name="Create, Update and Delete using Entity Framework" id="{F50AECD3-DB70-45C0-939F-624F539B3F89}">
          <p14:sldIdLst>
            <p14:sldId id="448"/>
            <p14:sldId id="449"/>
            <p14:sldId id="450"/>
            <p14:sldId id="451"/>
            <p14:sldId id="452"/>
            <p14:sldId id="453"/>
          </p14:sldIdLst>
        </p14:section>
        <p14:section name="Extending Entity Classes" id="{213E81CA-6BA0-4953-8E08-16C545E5D220}">
          <p14:sldIdLst>
            <p14:sldId id="454"/>
            <p14:sldId id="455"/>
            <p14:sldId id="456"/>
          </p14:sldIdLst>
        </p14:section>
        <p14:section name="Executing Native SQL Queries" id="{4DFE60C6-C186-4E28-B29B-7A8223A36CC7}">
          <p14:sldIdLst>
            <p14:sldId id="457"/>
            <p14:sldId id="458"/>
            <p14:sldId id="459"/>
            <p14:sldId id="460"/>
          </p14:sldIdLst>
        </p14:section>
        <p14:section name="Joining and Grouping Tables" id="{A00799C2-F42C-43C0-BA1B-E5729E09A2E5}">
          <p14:sldIdLst>
            <p14:sldId id="461"/>
            <p14:sldId id="462"/>
            <p14:sldId id="463"/>
            <p14:sldId id="464"/>
          </p14:sldIdLst>
        </p14:section>
        <p14:section name="Attaching and Detaching Objects" id="{C4587F40-8A5A-443B-BD83-6893B6B2A5C4}">
          <p14:sldIdLst>
            <p14:sldId id="465"/>
            <p14:sldId id="466"/>
            <p14:sldId id="467"/>
            <p14:sldId id="468"/>
            <p14:sldId id="469"/>
            <p14:sldId id="470"/>
          </p14:sldIdLst>
        </p14:section>
        <p14:section name="Questions and Licenses" id="{695C58A5-8797-48A3-AE38-24418B0C2272}">
          <p14:sldIdLst>
            <p14:sldId id="424"/>
            <p14:sldId id="419"/>
            <p14:sldId id="4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8" autoAdjust="0"/>
    <p:restoredTop sz="94533" autoAdjust="0"/>
  </p:normalViewPr>
  <p:slideViewPr>
    <p:cSldViewPr>
      <p:cViewPr>
        <p:scale>
          <a:sx n="70" d="100"/>
          <a:sy n="70" d="100"/>
        </p:scale>
        <p:origin x="480" y="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04-Mar-2015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gif>
</file>

<file path=ppt/media/image36.jpe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jpeg>
</file>

<file path=ppt/media/image45.jpeg>
</file>

<file path=ppt/media/image46.png>
</file>

<file path=ppt/media/image47.png>
</file>

<file path=ppt/media/image48.pn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jpe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04-Mar-2015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54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2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416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619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69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57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0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897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574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E6D39-56EC-4F7C-8E53-8780FF68416A}" type="datetime1">
              <a:rPr lang="en-US" smtClean="0"/>
              <a:t>04-Mar-2015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06E3A-B5C2-4FA5-A78F-413386A30624}" type="datetime1">
              <a:rPr lang="en-US" smtClean="0"/>
              <a:t>04-Mar-2015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net/EntityFramework" TargetMode="External"/><Relationship Id="rId2" Type="http://schemas.openxmlformats.org/officeDocument/2006/relationships/hyperlink" Target="http://entityframework.codeplex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gif"/><Relationship Id="rId4" Type="http://schemas.openxmlformats.org/officeDocument/2006/relationships/image" Target="../media/image3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5.jpeg"/><Relationship Id="rId7" Type="http://schemas.openxmlformats.org/officeDocument/2006/relationships/image" Target="../media/image43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46.png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8.jpe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63.png"/><Relationship Id="rId3" Type="http://schemas.openxmlformats.org/officeDocument/2006/relationships/hyperlink" Target="https://softuni.bg/courses/database-applications" TargetMode="External"/><Relationship Id="rId7" Type="http://schemas.openxmlformats.org/officeDocument/2006/relationships/image" Target="../media/image60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65.png"/><Relationship Id="rId2" Type="http://schemas.openxmlformats.org/officeDocument/2006/relationships/notesSlide" Target="../notesSlides/notesSlide11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62.png"/><Relationship Id="rId5" Type="http://schemas.openxmlformats.org/officeDocument/2006/relationships/image" Target="../media/image59.jpeg"/><Relationship Id="rId15" Type="http://schemas.openxmlformats.org/officeDocument/2006/relationships/image" Target="../media/image64.png"/><Relationship Id="rId10" Type="http://schemas.openxmlformats.org/officeDocument/2006/relationships/hyperlink" Target="http://komfo.com/" TargetMode="External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61.png"/><Relationship Id="rId14" Type="http://schemas.openxmlformats.org/officeDocument/2006/relationships/hyperlink" Target="http://www.softwaregroup-bg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5" TargetMode="External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6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189412" y="609600"/>
            <a:ext cx="7229941" cy="14683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ORM Technologies and Entity Framework (EF)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427412" y="2285999"/>
            <a:ext cx="8068141" cy="1280903"/>
          </a:xfrm>
        </p:spPr>
        <p:txBody>
          <a:bodyPr>
            <a:normAutofit/>
          </a:bodyPr>
          <a:lstStyle/>
          <a:p>
            <a:r>
              <a:rPr lang="en-US" dirty="0" smtClean="0"/>
              <a:t>ORM Concepts, Entity Framework, </a:t>
            </a:r>
            <a:r>
              <a:rPr lang="en-US" noProof="1" smtClean="0"/>
              <a:t>DbContext</a:t>
            </a:r>
            <a:r>
              <a:rPr lang="en-US" dirty="0" smtClean="0"/>
              <a:t>, CRUD Operations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56351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775" y="3881077"/>
            <a:ext cx="2072437" cy="2484464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3" name="Picture 2" title="Software University Foundation">
            <a:hlinkClick r:id="rId7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1983" y="174871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9012" y="3880291"/>
            <a:ext cx="2819400" cy="248525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575" y="4143795"/>
            <a:ext cx="1958241" cy="195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Entity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Framework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EF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) </a:t>
            </a:r>
            <a:r>
              <a:rPr lang="en-US" dirty="0" smtClean="0"/>
              <a:t>is the standard ORM framework for .NET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Provides a run-time infrastructure for managing SQL-based database data as .NET objects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relational database schema is mapped to an object model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Visual Studio provides built-in tools for generating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Entity Framework </a:t>
            </a:r>
            <a:r>
              <a:rPr lang="en-US" dirty="0" smtClean="0"/>
              <a:t>data models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Data mappings consist of C# classes, XML and attributes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EF provides a powerful data manipulation API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CRUD operations and complex querying with LINQ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EF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7291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Maps tables, views, stored procedures and functions as .NET objects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Provides LINQ-based data queries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Executed as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itchFamily="49" charset="0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SELECTs</a:t>
            </a:r>
            <a:r>
              <a:rPr lang="en-US" dirty="0" smtClean="0"/>
              <a:t> on the database server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Parameterized queries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Built-in CRUD operations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reate </a:t>
            </a:r>
            <a:r>
              <a:rPr lang="en-US" dirty="0" smtClean="0"/>
              <a:t>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ead </a:t>
            </a:r>
            <a:r>
              <a:rPr lang="en-US" dirty="0" smtClean="0"/>
              <a:t>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pdate </a:t>
            </a:r>
            <a:r>
              <a:rPr lang="en-US" dirty="0" smtClean="0"/>
              <a:t>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elete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Creating / deleting / upgrading the database schema</a:t>
            </a:r>
          </a:p>
          <a:p>
            <a:pPr>
              <a:lnSpc>
                <a:spcPct val="100000"/>
              </a:lnSpc>
            </a:pPr>
            <a:r>
              <a:rPr lang="en-US" dirty="0"/>
              <a:t>Tracks changes to in-memory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Features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0609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Works with any relational </a:t>
            </a:r>
            <a:r>
              <a:rPr lang="en-US" dirty="0" smtClean="0"/>
              <a:t>database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You need an Entity </a:t>
            </a:r>
            <a:r>
              <a:rPr lang="en-US" dirty="0"/>
              <a:t>Framework </a:t>
            </a:r>
            <a:r>
              <a:rPr lang="en-US" dirty="0" smtClean="0"/>
              <a:t>data provider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Work with a visual model, database or with your own classes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Has very good default behavior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Very flexible for more granular control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Open source – independent release cycle</a:t>
            </a:r>
          </a:p>
          <a:p>
            <a:pPr lvl="1">
              <a:lnSpc>
                <a:spcPct val="100000"/>
              </a:lnSpc>
            </a:pPr>
            <a:r>
              <a:rPr lang="en-US" noProof="1" smtClean="0">
                <a:hlinkClick r:id="rId2"/>
              </a:rPr>
              <a:t>entityframework.codeplex.com</a:t>
            </a:r>
            <a:endParaRPr lang="en-US" noProof="1" smtClean="0"/>
          </a:p>
          <a:p>
            <a:pPr lvl="1">
              <a:lnSpc>
                <a:spcPct val="100000"/>
              </a:lnSpc>
            </a:pPr>
            <a:r>
              <a:rPr lang="en-US" noProof="1" smtClean="0">
                <a:hlinkClick r:id="rId3"/>
              </a:rPr>
              <a:t>github.com/aspnet/EntityFramework</a:t>
            </a:r>
            <a:r>
              <a:rPr lang="en-US" noProof="1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Features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36528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EF: Basic Workflow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7" y="3352800"/>
            <a:ext cx="2244280" cy="30772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666" y="3352800"/>
            <a:ext cx="2434404" cy="30772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799" y="3352800"/>
            <a:ext cx="2329393" cy="30772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51409" y="1151118"/>
            <a:ext cx="3467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3200" dirty="0" smtClean="0"/>
              <a:t>Write &amp; execute query over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IQueryable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811933" y="1151118"/>
            <a:ext cx="3661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3200" dirty="0" smtClean="0"/>
              <a:t>EF generates &amp; executes an SQL query in the DB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455612" y="1151118"/>
            <a:ext cx="3429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dirty="0"/>
              <a:t>Define </a:t>
            </a:r>
            <a:r>
              <a:rPr lang="en-US" sz="3200" dirty="0" smtClean="0"/>
              <a:t>the data model (use a DB Visual designer or code first)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1624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EF: Basic Workflow (2)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54524" y="1151118"/>
            <a:ext cx="324008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US" sz="3200" dirty="0" smtClean="0"/>
              <a:t>Modify data with C# code and call "Save Changes"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7811933" y="1151118"/>
            <a:ext cx="36611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6"/>
            </a:pPr>
            <a:r>
              <a:rPr lang="en-US" sz="3200" dirty="0" smtClean="0"/>
              <a:t>Entity Framework generates &amp; executes SQL command to modify the DB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608011" y="1151117"/>
            <a:ext cx="352393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4"/>
            </a:pPr>
            <a:r>
              <a:rPr lang="en-US" sz="3200" dirty="0"/>
              <a:t>EF transforms </a:t>
            </a:r>
            <a:br>
              <a:rPr lang="en-US" sz="3200" dirty="0"/>
            </a:br>
            <a:r>
              <a:rPr lang="en-US" sz="3200" dirty="0" smtClean="0"/>
              <a:t>the query</a:t>
            </a:r>
            <a:r>
              <a:rPr lang="en-US" sz="3200"/>
              <a:t/>
            </a:r>
            <a:br>
              <a:rPr lang="en-US" sz="3200"/>
            </a:br>
            <a:r>
              <a:rPr lang="en-US" sz="3200" smtClean="0"/>
              <a:t>results </a:t>
            </a:r>
            <a:r>
              <a:rPr lang="en-US" sz="3200" dirty="0"/>
              <a:t>into </a:t>
            </a:r>
            <a:br>
              <a:rPr lang="en-US" sz="3200" dirty="0"/>
            </a:br>
            <a:r>
              <a:rPr lang="en-US" sz="3200" dirty="0"/>
              <a:t>.NET objects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412" y="3447710"/>
            <a:ext cx="2860254" cy="30772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13" y="3447711"/>
            <a:ext cx="3582032" cy="30772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043" y="4038599"/>
            <a:ext cx="3889232" cy="182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1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j-lt"/>
              </a:rPr>
              <a:t>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noProof="1" smtClean="0">
                <a:solidFill>
                  <a:schemeClr val="tx1">
                    <a:lumMod val="40000"/>
                    <a:lumOff val="60000"/>
                  </a:schemeClr>
                </a:solidFill>
                <a:latin typeface="+mj-lt"/>
              </a:rPr>
              <a:t> 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j-lt"/>
              </a:rPr>
              <a:t>class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cs typeface="Consolas" pitchFamily="49" charset="0"/>
              </a:rPr>
              <a:t> </a:t>
            </a:r>
            <a:r>
              <a:rPr lang="en-US" dirty="0" smtClean="0">
                <a:latin typeface="+mj-lt"/>
              </a:rPr>
              <a:t>holds</a:t>
            </a:r>
            <a:r>
              <a:rPr lang="en-US" dirty="0" smtClean="0"/>
              <a:t> the database connection and the entity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Provides LINQ-based data access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Implements identity tracking, change tracking, and API for CRUD operations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Entity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Hold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entities </a:t>
            </a:r>
            <a:r>
              <a:rPr lang="en-US" dirty="0" smtClean="0"/>
              <a:t>(objects with their attributes and relations)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Each database table is typically mapped to a single C# entity class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1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 Components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Associations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(relationship mappings)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association is a primary key / foreign key-based relationship between two entity 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Allows navigation from one entity to another</a:t>
            </a:r>
            <a:br>
              <a:rPr lang="en-US" dirty="0" smtClean="0"/>
            </a:b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Concurrency control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Entity Framework</a:t>
            </a:r>
            <a:r>
              <a:rPr lang="en-US" dirty="0" smtClean="0"/>
              <a:t> uses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optimistic concurrency control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No locking by default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Automatic concurrency conflict detection</a:t>
            </a:r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2130424" y="3546157"/>
            <a:ext cx="7924800" cy="4924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courses = student.Courses.Where(…);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08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 Runtime Metadata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817812" y="1447800"/>
            <a:ext cx="6324600" cy="6096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Conceptual Model Schema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817812" y="5410200"/>
            <a:ext cx="4953000" cy="6096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Structure Schema</a:t>
            </a:r>
          </a:p>
        </p:txBody>
      </p:sp>
      <p:sp>
        <p:nvSpPr>
          <p:cNvPr id="8" name="Down Arrow 7"/>
          <p:cNvSpPr/>
          <p:nvPr/>
        </p:nvSpPr>
        <p:spPr>
          <a:xfrm>
            <a:off x="5827712" y="2070848"/>
            <a:ext cx="304800" cy="443753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5829953" y="4939553"/>
            <a:ext cx="304800" cy="4572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agnetic Disk 9"/>
          <p:cNvSpPr/>
          <p:nvPr/>
        </p:nvSpPr>
        <p:spPr>
          <a:xfrm>
            <a:off x="8532812" y="5181600"/>
            <a:ext cx="838200" cy="10668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</a:p>
        </p:txBody>
      </p:sp>
      <p:sp>
        <p:nvSpPr>
          <p:cNvPr id="11" name="Left-Right Arrow 10"/>
          <p:cNvSpPr/>
          <p:nvPr/>
        </p:nvSpPr>
        <p:spPr>
          <a:xfrm>
            <a:off x="7788742" y="5555877"/>
            <a:ext cx="744071" cy="318247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5827712" y="2070847"/>
            <a:ext cx="304800" cy="4572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2817812" y="2514600"/>
            <a:ext cx="6324600" cy="2411506"/>
            <a:chOff x="1295400" y="2286000"/>
            <a:chExt cx="6324600" cy="2411506"/>
          </a:xfrm>
        </p:grpSpPr>
        <p:sp>
          <p:nvSpPr>
            <p:cNvPr id="6" name="Rounded Rectangle 5"/>
            <p:cNvSpPr/>
            <p:nvPr/>
          </p:nvSpPr>
          <p:spPr>
            <a:xfrm>
              <a:off x="1295400" y="2286000"/>
              <a:ext cx="6324600" cy="2411506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en-US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Mappings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828800" y="2474260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828800" y="2830608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828800" y="3184712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828800" y="3538816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828800" y="3890674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477000" y="2474260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6477000" y="2830608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6477000" y="3184712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6477000" y="3538816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6477000" y="3890674"/>
              <a:ext cx="533400" cy="304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4" name="Straight Arrow Connector 23"/>
            <p:cNvCxnSpPr>
              <a:stCxn id="13" idx="3"/>
              <a:endCxn id="19" idx="1"/>
            </p:cNvCxnSpPr>
            <p:nvPr/>
          </p:nvCxnSpPr>
          <p:spPr>
            <a:xfrm>
              <a:off x="2362200" y="2626660"/>
              <a:ext cx="4114800" cy="356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14" idx="3"/>
              <a:endCxn id="18" idx="1"/>
            </p:cNvCxnSpPr>
            <p:nvPr/>
          </p:nvCxnSpPr>
          <p:spPr>
            <a:xfrm flipV="1">
              <a:off x="2362200" y="2626660"/>
              <a:ext cx="4114800" cy="356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5" idx="3"/>
              <a:endCxn id="18" idx="1"/>
            </p:cNvCxnSpPr>
            <p:nvPr/>
          </p:nvCxnSpPr>
          <p:spPr>
            <a:xfrm flipV="1">
              <a:off x="2362200" y="2626660"/>
              <a:ext cx="4114800" cy="7104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1"/>
              <a:endCxn id="16" idx="3"/>
            </p:cNvCxnSpPr>
            <p:nvPr/>
          </p:nvCxnSpPr>
          <p:spPr>
            <a:xfrm flipH="1" flipV="1">
              <a:off x="2362200" y="3691216"/>
              <a:ext cx="4114800" cy="3518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1" idx="1"/>
              <a:endCxn id="14" idx="3"/>
            </p:cNvCxnSpPr>
            <p:nvPr/>
          </p:nvCxnSpPr>
          <p:spPr>
            <a:xfrm flipH="1" flipV="1">
              <a:off x="2362200" y="2983008"/>
              <a:ext cx="4114800" cy="7082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2" idx="1"/>
              <a:endCxn id="17" idx="3"/>
            </p:cNvCxnSpPr>
            <p:nvPr/>
          </p:nvCxnSpPr>
          <p:spPr>
            <a:xfrm flipH="1">
              <a:off x="2362200" y="4043074"/>
              <a:ext cx="4114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15" idx="3"/>
              <a:endCxn id="20" idx="1"/>
            </p:cNvCxnSpPr>
            <p:nvPr/>
          </p:nvCxnSpPr>
          <p:spPr>
            <a:xfrm>
              <a:off x="2362200" y="3337112"/>
              <a:ext cx="4114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80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Entity Framework Designer</a:t>
            </a:r>
            <a:r>
              <a:rPr lang="bg-BG" dirty="0" smtClean="0"/>
              <a:t> </a:t>
            </a:r>
            <a:r>
              <a:rPr lang="en-US" dirty="0" smtClean="0"/>
              <a:t>in Visual Studio</a:t>
            </a:r>
            <a:endParaRPr lang="bg-BG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12290" name="Picture 2" descr="http://www.magentocommerce.com/wiki/_media/groups/140/designer_guide_land2.jpg"/>
          <p:cNvPicPr>
            <a:picLocks noChangeAspect="1" noChangeArrowheads="1"/>
          </p:cNvPicPr>
          <p:nvPr/>
        </p:nvPicPr>
        <p:blipFill>
          <a:blip r:embed="rId2" cstate="screen">
            <a:lum brigh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6208">
            <a:off x="7609847" y="1657410"/>
            <a:ext cx="2155068" cy="1971676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perspectiveHeroicExtremeLeftFacing" fov="6600000">
              <a:rot lat="20866604" lon="1544561" rev="20894371"/>
            </a:camera>
            <a:lightRig rig="threePt" dir="t"/>
          </a:scene3d>
          <a:sp3d>
            <a:bevelT/>
          </a:sp3d>
        </p:spPr>
      </p:pic>
      <p:pic>
        <p:nvPicPr>
          <p:cNvPr id="12294" name="Picture 6" descr="http://dotneteers.net/cfs-filesystemfile.ashx/__key/CommunityServer.Components.UserFiles/00.00.00.21.02.LVN37/VS2010StartPage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212" y="1752600"/>
            <a:ext cx="2629226" cy="2106976"/>
          </a:xfrm>
          <a:prstGeom prst="rect">
            <a:avLst/>
          </a:prstGeom>
          <a:noFill/>
          <a:scene3d>
            <a:camera prst="perspectiveContrastingRightFacing"/>
            <a:lightRig rig="threePt" dir="t"/>
          </a:scene3d>
          <a:sp3d>
            <a:bevelT/>
          </a:sp3d>
        </p:spPr>
      </p:pic>
      <p:pic>
        <p:nvPicPr>
          <p:cNvPr id="13314" name="Picture 2" descr="http://www.davidhayden.com/photos/LinqToSqlPerformanceProfiling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1985843"/>
            <a:ext cx="2667000" cy="1794668"/>
          </a:xfrm>
          <a:prstGeom prst="rect">
            <a:avLst/>
          </a:prstGeom>
          <a:noFill/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5400000">
              <a:rot lat="19631254" lon="2475756" rev="19564263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pic>
        <p:nvPicPr>
          <p:cNvPr id="8" name="Picture 2" descr="http://blogs.aspitalia.com/img/m.casati/netframework4.0beta2visualstudio2010_1482c/vs2010-logo_2.gif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685800"/>
            <a:ext cx="3024874" cy="1272468"/>
          </a:xfrm>
          <a:prstGeom prst="roundRect">
            <a:avLst>
              <a:gd name="adj" fmla="val 8594"/>
            </a:avLst>
          </a:prstGeom>
          <a:solidFill>
            <a:srgbClr val="FFFFFF"/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9601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48976" y="4724400"/>
            <a:ext cx="8938472" cy="1568497"/>
          </a:xfrm>
        </p:spPr>
        <p:txBody>
          <a:bodyPr/>
          <a:lstStyle/>
          <a:p>
            <a:r>
              <a:rPr lang="en-US" dirty="0" smtClean="0"/>
              <a:t>Reading Data with </a:t>
            </a:r>
            <a:br>
              <a:rPr lang="en-US" dirty="0" smtClean="0"/>
            </a:br>
            <a:r>
              <a:rPr lang="en-US" dirty="0" smtClean="0"/>
              <a:t>Entity Framework</a:t>
            </a:r>
            <a:endParaRPr lang="bg-BG" dirty="0"/>
          </a:p>
        </p:txBody>
      </p:sp>
      <p:pic>
        <p:nvPicPr>
          <p:cNvPr id="2" name="Picture 2" descr="http://2.bp.blogspot.com/-qJSguQ8SYLM/Tt0kiVO5HGI/AAAAAAAAA7w/5aD26F_TU48/s400/pentagon%2Bbig-da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2" y="1522278"/>
            <a:ext cx="3810000" cy="2857500"/>
          </a:xfrm>
          <a:prstGeom prst="rect">
            <a:avLst/>
          </a:prstGeom>
          <a:ln>
            <a:noFill/>
          </a:ln>
          <a:effectLst/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nfovilag.hu/data/images/2013-03/big-data_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892767"/>
            <a:ext cx="2590800" cy="36593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30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ORM Technologies – Basic Concepts</a:t>
            </a:r>
            <a:endParaRPr lang="bg-BG" dirty="0" smtClean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Entity Framework - Overview</a:t>
            </a:r>
            <a:endParaRPr lang="bg-BG" dirty="0" smtClean="0"/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Reading Data with EF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CRUD operations using Entity Framework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Extending Entity Classes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Executing Native SQL Queries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Joining and Grouping Tables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Attaching and Detaching Objects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3746" y="1524001"/>
            <a:ext cx="2185450" cy="2185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212" y="4219171"/>
            <a:ext cx="1807490" cy="18074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0012" y="4081798"/>
            <a:ext cx="2362200" cy="208223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600" dirty="0" smtClean="0"/>
              <a:t>The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DbContext</a:t>
            </a:r>
            <a:r>
              <a:rPr lang="en-US" sz="3600" dirty="0" smtClean="0"/>
              <a:t> class is generated by the Visual Studio designer</a:t>
            </a:r>
          </a:p>
          <a:p>
            <a:pPr>
              <a:lnSpc>
                <a:spcPct val="100000"/>
              </a:lnSpc>
            </a:pP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Db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Context</a:t>
            </a:r>
            <a:r>
              <a:rPr lang="en-US" sz="3600" dirty="0" smtClean="0"/>
              <a:t> provides: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Methods for accessing entities (object sets) 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Methods for creating new entities (</a:t>
            </a:r>
            <a:r>
              <a:rPr lang="en-US" sz="37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Add()</a:t>
            </a:r>
            <a:r>
              <a:rPr lang="en-US" sz="3700" b="1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700" dirty="0"/>
              <a:t>methods</a:t>
            </a:r>
            <a:r>
              <a:rPr lang="en-US" sz="37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Ability to manipulate </a:t>
            </a:r>
            <a:r>
              <a:rPr lang="en-US" sz="3700" dirty="0"/>
              <a:t>d</a:t>
            </a:r>
            <a:r>
              <a:rPr lang="en-US" sz="3700" dirty="0" smtClean="0"/>
              <a:t>atabase data though entity classes</a:t>
            </a:r>
          </a:p>
          <a:p>
            <a:pPr lvl="2">
              <a:lnSpc>
                <a:spcPct val="100000"/>
              </a:lnSpc>
            </a:pPr>
            <a:r>
              <a:rPr lang="en-US" sz="3700" dirty="0" smtClean="0"/>
              <a:t> </a:t>
            </a:r>
            <a:r>
              <a:rPr lang="en-US" sz="3500" dirty="0" smtClean="0"/>
              <a:t>Read, modify, delete, insert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Easily navigate through the table relationships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Executing LINQ queries as native SQL queries</a:t>
            </a:r>
          </a:p>
          <a:p>
            <a:pPr lvl="1">
              <a:lnSpc>
                <a:spcPct val="100000"/>
              </a:lnSpc>
            </a:pPr>
            <a:r>
              <a:rPr lang="en-US" sz="3700" dirty="0" smtClean="0"/>
              <a:t>Create the DB schema in the database server</a:t>
            </a:r>
            <a:endParaRPr lang="bg-BG" sz="3700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noProof="1" smtClean="0"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noProof="1" smtClean="0">
                <a:cs typeface="Consolas" pitchFamily="49" charset="0"/>
              </a:rPr>
              <a:t> </a:t>
            </a:r>
            <a:r>
              <a:rPr lang="en-US" dirty="0" smtClean="0"/>
              <a:t>Class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0154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First create instance of the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</a:rPr>
              <a:t>DbContext</a:t>
            </a:r>
            <a:r>
              <a:rPr lang="en-US" dirty="0" smtClean="0"/>
              <a:t>: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 lvl="1">
              <a:lnSpc>
                <a:spcPct val="100000"/>
              </a:lnSpc>
            </a:pP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In the constructor you can pass a database connection string and mapping source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DbContext</a:t>
            </a:r>
            <a:r>
              <a:rPr lang="en-US" dirty="0" smtClean="0"/>
              <a:t> properties: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Connection</a:t>
            </a:r>
            <a:r>
              <a:rPr lang="en-US" dirty="0" smtClean="0"/>
              <a:t> – the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SqlConnection</a:t>
            </a:r>
            <a:r>
              <a:rPr lang="en-US" dirty="0" smtClean="0"/>
              <a:t> to be used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CommandTimeout</a:t>
            </a:r>
            <a:r>
              <a:rPr lang="en-US" dirty="0" smtClean="0"/>
              <a:t> – SQL commands execution timeout in the DB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dirty="0" smtClean="0"/>
              <a:t>All entity classes (tables) are listed as properties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IDbSet&lt;Employee&gt;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Employees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get;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DbContext Class</a:t>
            </a:r>
            <a:endParaRPr lang="bg-BG" dirty="0"/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1062036" y="1828800"/>
            <a:ext cx="10061576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softUniEntities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SoftUniEntities();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41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Executing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LINQ-to-Entities</a:t>
            </a:r>
            <a:r>
              <a:rPr lang="en-US" dirty="0" smtClean="0"/>
              <a:t> query over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EF</a:t>
            </a:r>
            <a:r>
              <a:rPr lang="en-US" dirty="0" smtClean="0"/>
              <a:t> entity: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Employees</a:t>
            </a:r>
            <a:r>
              <a:rPr lang="en-US" dirty="0" smtClean="0"/>
              <a:t> property in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dirty="0" smtClean="0"/>
              <a:t>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with LINQ Query</a:t>
            </a:r>
            <a:endParaRPr lang="bg-BG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1710530" y="4505742"/>
            <a:ext cx="8764588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200" noProof="1">
                <a:solidFill>
                  <a:srgbClr val="FBEEDC"/>
                </a:solidFill>
              </a:rPr>
              <a:t>public partial class SoftUniEntities</a:t>
            </a:r>
            <a:r>
              <a:rPr lang="en-US" sz="2200" noProof="1" smtClean="0">
                <a:solidFill>
                  <a:srgbClr val="FBEEDC"/>
                </a:solidFill>
              </a:rPr>
              <a:t> </a:t>
            </a:r>
            <a:r>
              <a:rPr lang="en-US" sz="2200" noProof="1">
                <a:solidFill>
                  <a:srgbClr val="FBEEDC"/>
                </a:solidFill>
              </a:rPr>
              <a:t>: DbContext</a:t>
            </a:r>
          </a:p>
          <a:p>
            <a:r>
              <a:rPr lang="en-US" sz="2200" noProof="1">
                <a:solidFill>
                  <a:srgbClr val="FBEEDC"/>
                </a:solidFill>
              </a:rPr>
              <a:t>{</a:t>
            </a:r>
          </a:p>
          <a:p>
            <a:r>
              <a:rPr lang="en-US" sz="2200" noProof="1">
                <a:solidFill>
                  <a:schemeClr val="tx2">
                    <a:lumMod val="75000"/>
                  </a:schemeClr>
                </a:solidFill>
              </a:rPr>
              <a:t>  public </a:t>
            </a:r>
            <a:r>
              <a:rPr lang="en-US" sz="2200" noProof="1" smtClean="0">
                <a:solidFill>
                  <a:schemeClr val="tx2">
                    <a:lumMod val="75000"/>
                  </a:schemeClr>
                </a:solidFill>
              </a:rPr>
              <a:t>ObjectSet&lt;Employee&gt; Employees { get; set; }</a:t>
            </a:r>
            <a:endParaRPr lang="en-US" sz="2200" noProof="1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n-US" sz="2200" noProof="1" smtClean="0">
                <a:solidFill>
                  <a:srgbClr val="FBEEDC"/>
                </a:solidFill>
              </a:rPr>
              <a:t> public IDbSet&lt;Project&gt; Projects { get; set; }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  public IDbSet&lt;Department&gt; Departments { get; set; }</a:t>
            </a:r>
            <a:endParaRPr lang="en-US" sz="2200" noProof="1">
              <a:solidFill>
                <a:srgbClr val="FBEEDC"/>
              </a:solidFill>
            </a:endParaRPr>
          </a:p>
          <a:p>
            <a:r>
              <a:rPr lang="en-US" sz="2200" noProof="1" smtClean="0">
                <a:solidFill>
                  <a:srgbClr val="FBEEDC"/>
                </a:solidFill>
              </a:rPr>
              <a:t>}</a:t>
            </a:r>
            <a:endParaRPr lang="en-US" sz="2200" noProof="1">
              <a:solidFill>
                <a:srgbClr val="FBEEDC"/>
              </a:solidFill>
            </a:endParaRP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1598612" y="1872496"/>
            <a:ext cx="8764588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using (var context = new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var employees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from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context.Employees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where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e.JobTitle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 "Design Engineer"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select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e; }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8609012" y="2369728"/>
            <a:ext cx="2672167" cy="1464052"/>
          </a:xfrm>
          <a:prstGeom prst="wedgeRoundRectCallout">
            <a:avLst>
              <a:gd name="adj1" fmla="val -73058"/>
              <a:gd name="adj2" fmla="val -3111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be translated to an SQL query by EF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77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 smtClean="0"/>
              <a:t>We can also 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extension methods </a:t>
            </a:r>
            <a:r>
              <a:rPr lang="en-US" dirty="0" smtClean="0"/>
              <a:t>for constructing the query</a:t>
            </a:r>
          </a:p>
          <a:p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r>
              <a:rPr lang="en-US" dirty="0" smtClean="0"/>
              <a:t>Find element by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 with LINQ </a:t>
            </a:r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054224" y="4960435"/>
            <a:ext cx="80772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using (var context = new SoftUniEntities())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project = context.Projects.Find(2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Console.WriteLine(project.Name);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2055812" y="1828800"/>
            <a:ext cx="81534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using (var context = new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employees 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context.Employees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Select(c =&gt;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c.FirstName)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Where(c =&gt;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c.JobTitle 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"Design Engineering")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ToList();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7618412" y="2484072"/>
            <a:ext cx="3718998" cy="535755"/>
          </a:xfrm>
          <a:prstGeom prst="wedgeRoundRectCallout">
            <a:avLst>
              <a:gd name="adj1" fmla="val -74348"/>
              <a:gd name="adj2" fmla="val 3724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is </a:t>
            </a: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called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projection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307154" y="3539548"/>
            <a:ext cx="3201014" cy="1118120"/>
          </a:xfrm>
          <a:prstGeom prst="wedgeRoundRectCallout">
            <a:avLst>
              <a:gd name="adj1" fmla="val -103688"/>
              <a:gd name="adj2" fmla="val -4618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ToList()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method executes the query</a:t>
            </a:r>
          </a:p>
        </p:txBody>
      </p:sp>
    </p:spTree>
    <p:extLst>
      <p:ext uri="{BB962C8B-B14F-4D97-AF65-F5344CB8AC3E}">
        <p14:creationId xmlns:p14="http://schemas.microsoft.com/office/powerpoint/2010/main" val="66725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Printing the native database SQL command behind a query: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/>
              <a:t>This will print the SQL native query executed at the database server to select </a:t>
            </a:r>
            <a:r>
              <a:rPr lang="en-US" dirty="0" smtClean="0"/>
              <a:t>all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Can be printed to file using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StreamWriter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class instead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Console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class</a:t>
            </a:r>
          </a:p>
          <a:p>
            <a:pPr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900" dirty="0"/>
              <a:t>Logging the Native SQL Queries</a:t>
            </a:r>
            <a:endParaRPr lang="bg-BG" sz="3900" dirty="0"/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912812" y="1981200"/>
            <a:ext cx="10363200" cy="8925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600" noProof="1">
                <a:solidFill>
                  <a:srgbClr val="FBEEDC"/>
                </a:solidFill>
              </a:rPr>
              <a:t>var query = </a:t>
            </a:r>
            <a:r>
              <a:rPr lang="en-US" sz="2600" noProof="1" smtClean="0">
                <a:solidFill>
                  <a:srgbClr val="FBEEDC"/>
                </a:solidFill>
              </a:rPr>
              <a:t>context.Employees;</a:t>
            </a:r>
            <a:endParaRPr lang="en-US" sz="2600" noProof="1">
              <a:solidFill>
                <a:srgbClr val="FBEEDC"/>
              </a:solidFill>
            </a:endParaRPr>
          </a:p>
          <a:p>
            <a:r>
              <a:rPr lang="en-US" sz="2600" noProof="1">
                <a:solidFill>
                  <a:srgbClr val="FBEEDC"/>
                </a:solidFill>
              </a:rPr>
              <a:t>Console.WriteLine(query.ToString());</a:t>
            </a:r>
          </a:p>
        </p:txBody>
      </p:sp>
    </p:spTree>
    <p:extLst>
      <p:ext uri="{BB962C8B-B14F-4D97-AF65-F5344CB8AC3E}">
        <p14:creationId xmlns:p14="http://schemas.microsoft.com/office/powerpoint/2010/main" val="386546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2484" y="5008400"/>
            <a:ext cx="11025928" cy="7652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Retrieving Data with EF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6" descr="http://www.scimonocesoftware.com/seefinance/SEE%20Finance%20Help/images/Edit_Transaction_128x12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93703">
            <a:off x="2367717" y="1794905"/>
            <a:ext cx="2465190" cy="24651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2" descr="C:\Trash\table-re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32185">
            <a:off x="6596572" y="1775951"/>
            <a:ext cx="2916394" cy="23403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2" descr="http://dryicons.com/images/icon_sets/aesthetica/png/128x128/databa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2994">
            <a:off x="4163133" y="2205063"/>
            <a:ext cx="2890058" cy="22332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26945">
            <a:off x="5073757" y="1437499"/>
            <a:ext cx="1413960" cy="124638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8726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08503"/>
            <a:ext cx="8938472" cy="1568497"/>
          </a:xfrm>
        </p:spPr>
        <p:txBody>
          <a:bodyPr/>
          <a:lstStyle/>
          <a:p>
            <a:r>
              <a:rPr lang="en-US" dirty="0" smtClean="0"/>
              <a:t>Create, Update and Delete Data in Entity Framework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12" y="838200"/>
            <a:ext cx="2300728" cy="2028050"/>
          </a:xfrm>
          <a:prstGeom prst="roundRect">
            <a:avLst>
              <a:gd name="adj" fmla="val 14470"/>
            </a:avLst>
          </a:prstGeom>
          <a:effectLst>
            <a:softEdge rad="63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12" y="1566258"/>
            <a:ext cx="2857500" cy="2724150"/>
          </a:xfrm>
          <a:prstGeom prst="roundRect">
            <a:avLst>
              <a:gd name="adj" fmla="val 36206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pic>
        <p:nvPicPr>
          <p:cNvPr id="2050" name="Picture 2" descr="http://www.veritysystems.com/assets/productphotos/degaussers/delete-dat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0154" y="1356073"/>
            <a:ext cx="3162458" cy="29482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0340" y="3119584"/>
            <a:ext cx="1867472" cy="1528616"/>
          </a:xfrm>
          <a:prstGeom prst="roundRect">
            <a:avLst>
              <a:gd name="adj" fmla="val 7001"/>
            </a:avLst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9633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1" smtClean="0"/>
              <a:t>To </a:t>
            </a:r>
            <a:r>
              <a:rPr lang="en-US" noProof="1"/>
              <a:t>create a new </a:t>
            </a:r>
            <a:r>
              <a:rPr lang="en-US" noProof="1" smtClean="0"/>
              <a:t>database row use </a:t>
            </a:r>
            <a:r>
              <a:rPr lang="en-US" noProof="1"/>
              <a:t>the method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Add(…)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/>
              <a:t>of the </a:t>
            </a:r>
            <a:r>
              <a:rPr lang="en-US" dirty="0"/>
              <a:t>corresponding </a:t>
            </a:r>
            <a:r>
              <a:rPr lang="en-US" noProof="1" smtClean="0"/>
              <a:t>collection:</a:t>
            </a:r>
          </a:p>
          <a:p>
            <a:endParaRPr lang="en-US" noProof="1"/>
          </a:p>
          <a:p>
            <a:endParaRPr lang="en-US" noProof="1" smtClean="0"/>
          </a:p>
          <a:p>
            <a:endParaRPr lang="en-US" noProof="1"/>
          </a:p>
          <a:p>
            <a:endParaRPr lang="en-US" noProof="1" smtClean="0"/>
          </a:p>
          <a:p>
            <a:endParaRPr lang="en-US" noProof="1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SaveChanges()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method </a:t>
            </a:r>
            <a:r>
              <a:rPr lang="en-US" dirty="0" smtClean="0"/>
              <a:t>executes the SQL insert / update / delete commands in </a:t>
            </a:r>
            <a:r>
              <a:rPr lang="en-US" dirty="0"/>
              <a:t>the </a:t>
            </a:r>
            <a:r>
              <a:rPr lang="en-US" dirty="0" smtClean="0"/>
              <a:t>database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New Data</a:t>
            </a:r>
            <a:endParaRPr lang="bg-BG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1519236" y="2286000"/>
            <a:ext cx="8689976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project = new Project()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"Judge System",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StartDate = new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DateTime(2015, 4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15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context.Orders.Add(order);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context.SaveChanges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1751012" y="5524500"/>
            <a:ext cx="8686800" cy="1104900"/>
          </a:xfrm>
          <a:prstGeom prst="rect">
            <a:avLst/>
          </a:prstGeom>
        </p:spPr>
        <p:txBody>
          <a:bodyPr/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bg-BG" dirty="0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246812" y="4874445"/>
            <a:ext cx="4938600" cy="535755"/>
          </a:xfrm>
          <a:prstGeom prst="wedgeRoundRectCallout">
            <a:avLst>
              <a:gd name="adj1" fmla="val -65200"/>
              <a:gd name="adj2" fmla="val -325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execute an SQL INSERT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812429" y="2338101"/>
            <a:ext cx="2841366" cy="862299"/>
          </a:xfrm>
          <a:prstGeom prst="wedgeRoundRectCallout">
            <a:avLst>
              <a:gd name="adj1" fmla="val -67664"/>
              <a:gd name="adj2" fmla="val -2280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Create </a:t>
            </a: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 new project object</a:t>
            </a:r>
            <a:endParaRPr lang="en-US" sz="2600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627812" y="4036245"/>
            <a:ext cx="4572000" cy="535755"/>
          </a:xfrm>
          <a:prstGeom prst="wedgeRoundRectCallout">
            <a:avLst>
              <a:gd name="adj1" fmla="val -60498"/>
              <a:gd name="adj2" fmla="val 4952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Mark the object for inserting</a:t>
            </a:r>
          </a:p>
        </p:txBody>
      </p:sp>
    </p:spTree>
    <p:extLst>
      <p:ext uri="{BB962C8B-B14F-4D97-AF65-F5344CB8AC3E}">
        <p14:creationId xmlns:p14="http://schemas.microsoft.com/office/powerpoint/2010/main" val="24105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We can also add cascading entities to the database: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/>
              <a:t>This way we don't have to </a:t>
            </a:r>
            <a:r>
              <a:rPr lang="en-US" dirty="0" smtClean="0"/>
              <a:t>add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Project</a:t>
            </a:r>
            <a:r>
              <a:rPr lang="en-US" dirty="0" smtClean="0"/>
              <a:t> </a:t>
            </a:r>
            <a:r>
              <a:rPr lang="en-US" dirty="0"/>
              <a:t>individually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They will be added when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Employee</a:t>
            </a:r>
            <a:r>
              <a:rPr lang="en-US" dirty="0" smtClean="0"/>
              <a:t> </a:t>
            </a:r>
            <a:r>
              <a:rPr lang="en-US" dirty="0"/>
              <a:t>entity 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employee</a:t>
            </a:r>
            <a:r>
              <a:rPr lang="en-US" dirty="0" smtClean="0"/>
              <a:t>) </a:t>
            </a:r>
            <a:r>
              <a:rPr lang="en-US" dirty="0"/>
              <a:t>is inserted to the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Cascading Inserts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3436" y="1993475"/>
            <a:ext cx="10518776" cy="21975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19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rgbClr val="FBEEDC"/>
                </a:solidFill>
              </a:rPr>
              <a:t>Employee employee = new Employee();</a:t>
            </a:r>
          </a:p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rgbClr val="FBEEDC"/>
                </a:solidFill>
              </a:rPr>
              <a:t>employee.FirstName = "Petya";</a:t>
            </a:r>
          </a:p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rgbClr val="FBEEDC"/>
                </a:solidFill>
              </a:rPr>
              <a:t>employee.LastName = "Grozdarska";</a:t>
            </a:r>
          </a:p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employee.Projects.Add(new Project { Name = "SoftUni Conf"} ); </a:t>
            </a:r>
          </a:p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rgbClr val="FBEEDC"/>
                </a:solidFill>
              </a:rPr>
              <a:t>softUniEntities.Employees.Add(employee);</a:t>
            </a:r>
          </a:p>
          <a:p>
            <a:pPr>
              <a:lnSpc>
                <a:spcPct val="95000"/>
              </a:lnSpc>
            </a:pPr>
            <a:r>
              <a:rPr lang="en-US" sz="2400" noProof="1" smtClean="0">
                <a:solidFill>
                  <a:srgbClr val="FBEEDC"/>
                </a:solidFill>
              </a:rPr>
              <a:t>softUniEntities.SaveChanges();</a:t>
            </a:r>
            <a:endParaRPr lang="en-US" sz="2400" noProof="1">
              <a:solidFill>
                <a:srgbClr val="FBE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65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DbContext</a:t>
            </a:r>
            <a:r>
              <a:rPr lang="en-US" dirty="0" smtClean="0"/>
              <a:t> allows modifying entity properties and persisting them in the database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Just load an entity, modify it and call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SaveChanges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DbContext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automatically tracks all changes made on its entity objects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Existing Data</a:t>
            </a:r>
            <a:endParaRPr lang="bg-BG" dirty="0"/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912812" y="4346138"/>
            <a:ext cx="10501199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Employees employee =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softUniEntities.Employees.First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employees.FirstName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"Alex";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context.SaveChanges();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605567" y="5648581"/>
            <a:ext cx="2514600" cy="886202"/>
          </a:xfrm>
          <a:prstGeom prst="wedgeRoundRectCallout">
            <a:avLst>
              <a:gd name="adj1" fmla="val -68252"/>
              <a:gd name="adj2" fmla="val -3145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execute an SQL UPDATE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8304212" y="4525368"/>
            <a:ext cx="2999371" cy="1342032"/>
          </a:xfrm>
          <a:prstGeom prst="wedgeRoundRectCallout">
            <a:avLst>
              <a:gd name="adj1" fmla="val -70858"/>
              <a:gd name="adj2" fmla="val -1617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execute an SQL  SELECT to load the first order</a:t>
            </a:r>
          </a:p>
        </p:txBody>
      </p:sp>
    </p:spTree>
    <p:extLst>
      <p:ext uri="{BB962C8B-B14F-4D97-AF65-F5344CB8AC3E}">
        <p14:creationId xmlns:p14="http://schemas.microsoft.com/office/powerpoint/2010/main" val="420111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884" y="4876800"/>
            <a:ext cx="11025928" cy="820600"/>
          </a:xfrm>
        </p:spPr>
        <p:txBody>
          <a:bodyPr/>
          <a:lstStyle/>
          <a:p>
            <a:r>
              <a:rPr lang="en-US" dirty="0" smtClean="0"/>
              <a:t>Introduction to ORM Technologies</a:t>
            </a:r>
            <a:endParaRPr lang="bg-BG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250084" y="5754968"/>
            <a:ext cx="11635528" cy="692873"/>
          </a:xfrm>
        </p:spPr>
        <p:txBody>
          <a:bodyPr/>
          <a:lstStyle/>
          <a:p>
            <a:r>
              <a:rPr lang="en-US" dirty="0" smtClean="0"/>
              <a:t>What is Object-Relational Mapping (ORM)?</a:t>
            </a:r>
            <a:endParaRPr lang="bg-BG" dirty="0"/>
          </a:p>
        </p:txBody>
      </p:sp>
      <p:pic>
        <p:nvPicPr>
          <p:cNvPr id="26626" name="Picture 2" descr="http://www.rbwm.gov.uk/travel/MapIcons/ZoomIn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061" y="2767954"/>
            <a:ext cx="2171700" cy="2171700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isometricTopUp"/>
            <a:lightRig rig="threePt" dir="t"/>
          </a:scene3d>
        </p:spPr>
      </p:pic>
      <p:pic>
        <p:nvPicPr>
          <p:cNvPr id="26628" name="Picture 4" descr="http://www.gloucestercathedral.org.uk/ma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96048">
            <a:off x="5922247" y="946994"/>
            <a:ext cx="3756178" cy="2177128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perspectiveHeroicExtremeLeftFacing"/>
            <a:lightRig rig="threePt" dir="t"/>
          </a:scene3d>
        </p:spPr>
      </p:pic>
      <p:pic>
        <p:nvPicPr>
          <p:cNvPr id="27650" name="Picture 2" descr="http://nettuts.s3.amazonaws.com/510_webFramework/images/orm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52199">
            <a:off x="1916894" y="911438"/>
            <a:ext cx="3002514" cy="2248240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perspectiveContrastingRightFacing"/>
            <a:lightRig rig="threePt" dir="t"/>
          </a:scene3d>
        </p:spPr>
      </p:pic>
      <p:pic>
        <p:nvPicPr>
          <p:cNvPr id="7" name="Picture 6" descr="http://www.artistsvalley.com/images/icons/Database%20Application%20Icons/SQL%20Script%20Filter/256x256/SQL%20Script%20Filter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4806" y="2805485"/>
            <a:ext cx="1752600" cy="1752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93737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Delete is done by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Remove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  <a:r>
              <a:rPr lang="en-US" dirty="0" smtClean="0"/>
              <a:t> on the specified entity collection</a:t>
            </a:r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SaveChanges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  <a:r>
              <a:rPr lang="en-US" dirty="0" smtClean="0"/>
              <a:t> method performs the delete action in the database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Deleting Existing Data</a:t>
            </a:r>
            <a:endParaRPr lang="bg-BG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60412" y="3367183"/>
            <a:ext cx="10366376" cy="20005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Employees employee =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softUniEntities.Employees.First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softUniEntities.Employees.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Remove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(employee);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SaveChanges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7851673" y="3200400"/>
            <a:ext cx="3829478" cy="1019105"/>
          </a:xfrm>
          <a:prstGeom prst="wedgeRoundRectCallout">
            <a:avLst>
              <a:gd name="adj1" fmla="val -59647"/>
              <a:gd name="adj2" fmla="val 5554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Mark the entity for deleting </a:t>
            </a: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at the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next save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021608" y="4925960"/>
            <a:ext cx="3500539" cy="941440"/>
          </a:xfrm>
          <a:prstGeom prst="wedgeRoundRectCallout">
            <a:avLst>
              <a:gd name="adj1" fmla="val -67309"/>
              <a:gd name="adj2" fmla="val -2575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will execute </a:t>
            </a:r>
            <a:r>
              <a:rPr lang="en-US" sz="26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SQL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DELETE command</a:t>
            </a:r>
          </a:p>
        </p:txBody>
      </p:sp>
    </p:spTree>
    <p:extLst>
      <p:ext uri="{BB962C8B-B14F-4D97-AF65-F5344CB8AC3E}">
        <p14:creationId xmlns:p14="http://schemas.microsoft.com/office/powerpoint/2010/main" val="338308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850284" y="4921534"/>
            <a:ext cx="8435128" cy="820600"/>
          </a:xfrm>
        </p:spPr>
        <p:txBody>
          <a:bodyPr/>
          <a:lstStyle/>
          <a:p>
            <a:r>
              <a:rPr lang="en-US" dirty="0" smtClean="0"/>
              <a:t>CRUD Operations with EF</a:t>
            </a:r>
            <a:endParaRPr lang="bg-BG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>
          <a:xfrm>
            <a:off x="2910600" y="5864944"/>
            <a:ext cx="6314496" cy="688256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4100" name="Picture 4" descr="http://www.artistsvalley.com/images/icons/Database%20Application%20Icons/Grant%20Database%20Active/256x256/Grant%20Database%20Active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46569">
            <a:off x="7469772" y="2046017"/>
            <a:ext cx="3202130" cy="2438400"/>
          </a:xfrm>
          <a:prstGeom prst="roundRect">
            <a:avLst>
              <a:gd name="adj" fmla="val 282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scene3d>
            <a:camera prst="perspectiveHeroicExtremeLeftFacing"/>
            <a:lightRig rig="threePt" dir="t"/>
          </a:scene3d>
        </p:spPr>
      </p:pic>
      <p:pic>
        <p:nvPicPr>
          <p:cNvPr id="8" name="Picture 2" descr="C:\Trash\LINQ-to-SQL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14092">
            <a:off x="1890123" y="1267768"/>
            <a:ext cx="2870995" cy="2405429"/>
          </a:xfrm>
          <a:prstGeom prst="roundRect">
            <a:avLst>
              <a:gd name="adj" fmla="val 3577"/>
            </a:avLst>
          </a:prstGeom>
          <a:noFill/>
          <a:scene3d>
            <a:camera prst="perspectiveRight" fov="7200000">
              <a:rot lat="290928" lon="20504047" rev="21599860"/>
            </a:camera>
            <a:lightRig rig="threePt" dir="t"/>
          </a:scene3d>
        </p:spPr>
      </p:pic>
      <p:pic>
        <p:nvPicPr>
          <p:cNvPr id="5121" name="Picture 1" descr="C:\Trash\table-r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465" y="3129494"/>
            <a:ext cx="1661296" cy="1186640"/>
          </a:xfrm>
          <a:prstGeom prst="rect">
            <a:avLst/>
          </a:prstGeom>
          <a:noFill/>
        </p:spPr>
      </p:pic>
      <p:pic>
        <p:nvPicPr>
          <p:cNvPr id="5124" name="Picture 4" descr="C:\Trash\transaction-sheet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50" y="2947815"/>
            <a:ext cx="1262608" cy="1295616"/>
          </a:xfrm>
          <a:prstGeom prst="rect">
            <a:avLst/>
          </a:prstGeom>
          <a:noFill/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9749" y="838200"/>
            <a:ext cx="2300728" cy="2028050"/>
          </a:xfrm>
          <a:prstGeom prst="roundRect">
            <a:avLst>
              <a:gd name="adj" fmla="val 14470"/>
            </a:avLst>
          </a:prstGeom>
          <a:effectLst>
            <a:softEdge rad="63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92076">
            <a:off x="7866422" y="1211489"/>
            <a:ext cx="1867472" cy="1528616"/>
          </a:xfrm>
          <a:prstGeom prst="roundRect">
            <a:avLst>
              <a:gd name="adj" fmla="val 7001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</p:spPr>
      </p:pic>
      <p:pic>
        <p:nvPicPr>
          <p:cNvPr id="5123" name="Picture 3" descr="http://www.jordangraves.com/wp-content/uploads/2009/03/icon_tools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15441">
            <a:off x="4888939" y="2522340"/>
            <a:ext cx="1135046" cy="1009650"/>
          </a:xfrm>
          <a:prstGeom prst="rect">
            <a:avLst/>
          </a:prstGeom>
          <a:noFill/>
          <a:effectLst>
            <a:outerShdw blurRad="50800" dir="2700000" sx="109000" sy="109000" algn="tl" rotWithShape="0">
              <a:prstClr val="black">
                <a:alpha val="30000"/>
              </a:prstClr>
            </a:outerShdw>
          </a:effectLst>
          <a:scene3d>
            <a:camera prst="perspectiveContrasting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0171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Extending Entity Classes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707284" y="5754968"/>
            <a:ext cx="10416328" cy="719034"/>
          </a:xfrm>
        </p:spPr>
        <p:txBody>
          <a:bodyPr/>
          <a:lstStyle/>
          <a:p>
            <a:r>
              <a:rPr lang="en-US" dirty="0" smtClean="0"/>
              <a:t>Add Methods like ToString(), Equals(), etc…</a:t>
            </a:r>
            <a:endParaRPr lang="en-US" dirty="0"/>
          </a:p>
        </p:txBody>
      </p:sp>
      <p:pic>
        <p:nvPicPr>
          <p:cNvPr id="3074" name="Picture 2" descr="http://lh3.ggpht.com/-QXoDHeUhoa8/TrPFWKqLGmI/AAAAAAAABOg/TZcUBUFOVg4/replication_7_star_extending.png?imgmax=8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742" y="770606"/>
            <a:ext cx="4214070" cy="3781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38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using "database first" or </a:t>
            </a:r>
            <a:r>
              <a:rPr lang="en-US" dirty="0"/>
              <a:t>"</a:t>
            </a:r>
            <a:r>
              <a:rPr lang="en-US" dirty="0" smtClean="0"/>
              <a:t>model first" </a:t>
            </a:r>
            <a:r>
              <a:rPr lang="en-US" dirty="0"/>
              <a:t>e</a:t>
            </a:r>
            <a:r>
              <a:rPr lang="en-US" dirty="0" smtClean="0"/>
              <a:t>ntity classes are separate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</a:t>
            </a:r>
            <a:r>
              <a:rPr lang="en-US" b="1" dirty="0" err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cs</a:t>
            </a:r>
            <a:r>
              <a:rPr lang="en-US" dirty="0" smtClean="0"/>
              <a:t> files, generated by T4 template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XXXModel.tt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time we update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EntitiesModel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from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database</a:t>
            </a:r>
            <a:r>
              <a:rPr lang="en-US" dirty="0" smtClean="0"/>
              <a:t> all files are generated anew</a:t>
            </a:r>
          </a:p>
          <a:p>
            <a:pPr lvl="1"/>
            <a:r>
              <a:rPr lang="en-US" dirty="0" smtClean="0"/>
              <a:t>If we add methods like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lang="en-US" dirty="0" smtClean="0"/>
              <a:t>, they will be lost</a:t>
            </a:r>
          </a:p>
          <a:p>
            <a:pPr lvl="1"/>
            <a:r>
              <a:rPr lang="en-US" dirty="0" smtClean="0"/>
              <a:t>Entity classes are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partial</a:t>
            </a:r>
            <a:r>
              <a:rPr lang="en-US" dirty="0" smtClean="0"/>
              <a:t>"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extend them in another file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r>
              <a:rPr lang="en-US" dirty="0" smtClean="0"/>
              <a:t>When using "code first" this is not a problem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Entity Classes</a:t>
            </a:r>
          </a:p>
        </p:txBody>
      </p:sp>
    </p:spTree>
    <p:extLst>
      <p:ext uri="{BB962C8B-B14F-4D97-AF65-F5344CB8AC3E}">
        <p14:creationId xmlns:p14="http://schemas.microsoft.com/office/powerpoint/2010/main" val="40636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/>
              <a:t>Extending </a:t>
            </a:r>
            <a:r>
              <a:rPr lang="en-US" dirty="0" smtClean="0"/>
              <a:t>EF Entity </a:t>
            </a:r>
            <a:r>
              <a:rPr lang="en-US" dirty="0"/>
              <a:t>Classes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098" name="Picture 2" descr="http://www.innovationmanagement.se/wp-content/uploads/2011/05/whats-next-extending-success-of-the-collaborative-innovation-team-to-the-larger-organiz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268" y="990600"/>
            <a:ext cx="4798360" cy="34423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132447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Executing Native SQL Queries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Parameterless and Parameterized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674812" y="1066800"/>
            <a:ext cx="8687429" cy="3379601"/>
            <a:chOff x="1674812" y="1143000"/>
            <a:chExt cx="8687429" cy="3379601"/>
          </a:xfrm>
        </p:grpSpPr>
        <p:pic>
          <p:nvPicPr>
            <p:cNvPr id="5" name="Picture 2" descr="http://dryicons.com/images/icon_sets/aesthetica/png/128x128/database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2994">
              <a:off x="7472183" y="2289375"/>
              <a:ext cx="2890058" cy="223322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4812" y="1143000"/>
              <a:ext cx="6606328" cy="336322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5">
                  <a:satMod val="175000"/>
                  <a:alpha val="40000"/>
                </a:schemeClr>
              </a:glow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 rot="21384606">
              <a:off x="4433382" y="3811445"/>
              <a:ext cx="2497928" cy="569211"/>
            </a:xfrm>
            <a:prstGeom prst="rect">
              <a:avLst/>
            </a:prstGeom>
            <a:noFill/>
          </p:spPr>
          <p:txBody>
            <a:bodyPr wrap="none" rtlCol="0">
              <a:prstTxWarp prst="textWave1">
                <a:avLst/>
              </a:prstTxWarp>
              <a:spAutoFit/>
            </a:bodyPr>
            <a:lstStyle/>
            <a:p>
              <a:r>
                <a:rPr lang="en-US" sz="4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tx1">
                      <a:lumMod val="50000"/>
                    </a:schemeClr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Native SQL</a:t>
              </a:r>
              <a:endParaRPr lang="en-US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670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Executing a native SQL query in Entity Framework directly in its database store: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xample: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 smtClean="0"/>
              <a:t>Examples </a:t>
            </a:r>
            <a:r>
              <a:rPr lang="en-US" dirty="0"/>
              <a:t>are shown in SQL Server but the same can be done for </a:t>
            </a:r>
            <a:r>
              <a:rPr lang="en-US" dirty="0" smtClean="0"/>
              <a:t>any other database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Native SQL Queries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33944" y="2438400"/>
            <a:ext cx="9913468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ctx.Database.SqlQuery&lt;return-type&gt;(native-SQL-query);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133944" y="3810000"/>
            <a:ext cx="9913468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query = "SELECT count(*) FROM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dbo.Employees";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queryResult = ctx.Database.SqlQuery&lt;int&gt;(query);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customersCount = queryResult.FirstOrDefault();</a:t>
            </a:r>
          </a:p>
        </p:txBody>
      </p:sp>
    </p:spTree>
    <p:extLst>
      <p:ext uri="{BB962C8B-B14F-4D97-AF65-F5344CB8AC3E}">
        <p14:creationId xmlns:p14="http://schemas.microsoft.com/office/powerpoint/2010/main" val="392062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Native SQL queries can also be parameterized: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 smtClean="0"/>
              <a:t>Native </a:t>
            </a:r>
            <a:r>
              <a:rPr lang="en-US" sz="3800" dirty="0"/>
              <a:t>SQL Queries </a:t>
            </a:r>
            <a:r>
              <a:rPr lang="en-US" sz="3800" dirty="0" smtClean="0"/>
              <a:t>with Parameters</a:t>
            </a:r>
            <a:endParaRPr lang="en-US" sz="3800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7236" y="1905000"/>
            <a:ext cx="10671176" cy="44935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context = new SoftUniEntities();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nativeSQLQuery =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 FirstName + ' ' + LastName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+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FROM dbo.Employees WHERE JobTitle = {0}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employees = context.Database.SqlQuery&lt;string&gt;(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nativeSQLQuery,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"Marketing Specialist"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emp in employees)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Console.WriteLine(emp);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949068" y="2043752"/>
            <a:ext cx="2174544" cy="975005"/>
          </a:xfrm>
          <a:prstGeom prst="wedgeRoundRectCallout">
            <a:avLst>
              <a:gd name="adj1" fmla="val -66312"/>
              <a:gd name="adj2" fmla="val 5730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placeholder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7611889" y="4892395"/>
            <a:ext cx="2174544" cy="975005"/>
          </a:xfrm>
          <a:prstGeom prst="wedgeRoundRectCallout">
            <a:avLst>
              <a:gd name="adj1" fmla="val -66939"/>
              <a:gd name="adj2" fmla="val -5327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value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9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Executing Native </a:t>
            </a:r>
            <a:r>
              <a:rPr lang="en-US" dirty="0" smtClean="0"/>
              <a:t>SQL Queries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674812" y="1066800"/>
            <a:ext cx="8687429" cy="3379601"/>
            <a:chOff x="1674812" y="1143000"/>
            <a:chExt cx="8687429" cy="3379601"/>
          </a:xfrm>
        </p:grpSpPr>
        <p:pic>
          <p:nvPicPr>
            <p:cNvPr id="8" name="Picture 2" descr="http://dryicons.com/images/icon_sets/aesthetica/png/128x128/database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2994">
              <a:off x="7472183" y="2289375"/>
              <a:ext cx="2890058" cy="223322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4812" y="1143000"/>
              <a:ext cx="6606328" cy="336322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5">
                  <a:satMod val="175000"/>
                  <a:alpha val="40000"/>
                </a:schemeClr>
              </a:glow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 rot="21384606">
              <a:off x="4433382" y="3811445"/>
              <a:ext cx="2497928" cy="569211"/>
            </a:xfrm>
            <a:prstGeom prst="rect">
              <a:avLst/>
            </a:prstGeom>
            <a:noFill/>
          </p:spPr>
          <p:txBody>
            <a:bodyPr wrap="none" rtlCol="0">
              <a:prstTxWarp prst="textWave1">
                <a:avLst/>
              </a:prstTxWarp>
              <a:spAutoFit/>
            </a:bodyPr>
            <a:lstStyle/>
            <a:p>
              <a:r>
                <a:rPr lang="en-US" sz="4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chemeClr val="tx1">
                      <a:lumMod val="50000"/>
                    </a:schemeClr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Native SQL</a:t>
              </a:r>
              <a:endParaRPr lang="en-US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720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Joining and Grouping </a:t>
            </a:r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62240"/>
            <a:ext cx="8938472" cy="719034"/>
          </a:xfrm>
        </p:spPr>
        <p:txBody>
          <a:bodyPr/>
          <a:lstStyle/>
          <a:p>
            <a:r>
              <a:rPr lang="en-US" dirty="0" smtClean="0"/>
              <a:t>Join and Group </a:t>
            </a:r>
            <a:r>
              <a:rPr lang="en-US" dirty="0" smtClean="0"/>
              <a:t>Data Using </a:t>
            </a:r>
            <a:r>
              <a:rPr lang="en-US" dirty="0" smtClean="0"/>
              <a:t>LINQ</a:t>
            </a:r>
            <a:endParaRPr lang="en-US" dirty="0"/>
          </a:p>
        </p:txBody>
      </p:sp>
      <p:pic>
        <p:nvPicPr>
          <p:cNvPr id="1026" name="Picture 2" descr="http://pythonhosted.org/cubes/_images/schema_snowflak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626" y="1107178"/>
            <a:ext cx="6929644" cy="346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684" y="497030"/>
            <a:ext cx="1729528" cy="152454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5113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Object-Relational Mapping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ORM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)</a:t>
            </a:r>
            <a:r>
              <a:rPr lang="en-US" dirty="0" smtClean="0"/>
              <a:t> is a programming technique for automatic mapping data and schema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Between relational database tables and object-oriented classes and objects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ORM creates a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virtual object database</a:t>
            </a:r>
            <a:r>
              <a:rPr lang="en-US" dirty="0" smtClean="0"/>
              <a:t>" 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Can be used from within the programming language</a:t>
            </a:r>
            <a:r>
              <a:rPr lang="en-US" dirty="0"/>
              <a:t> </a:t>
            </a:r>
            <a:r>
              <a:rPr lang="en-US" dirty="0" smtClean="0"/>
              <a:t>(C# or Java…)</a:t>
            </a:r>
          </a:p>
          <a:p>
            <a:pPr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ORM frameworks </a:t>
            </a:r>
            <a:r>
              <a:rPr lang="en-US" dirty="0" smtClean="0"/>
              <a:t>automate the ORM process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A.k.a.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Object-Relational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ersistence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rameworks</a:t>
            </a:r>
            <a:endParaRPr lang="bg-BG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 Technologies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6736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Join </a:t>
            </a:r>
            <a:r>
              <a:rPr lang="en-US" dirty="0" smtClean="0"/>
              <a:t>tables in </a:t>
            </a:r>
            <a:r>
              <a:rPr lang="en-US" dirty="0" smtClean="0"/>
              <a:t>EF with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LINQ</a:t>
            </a:r>
            <a:r>
              <a:rPr lang="en-US" dirty="0" smtClean="0"/>
              <a:t> / extension </a:t>
            </a:r>
            <a:r>
              <a:rPr lang="en-US" dirty="0" smtClean="0"/>
              <a:t>methods on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IEnumerable&lt;T&gt;</a:t>
            </a:r>
            <a:r>
              <a:rPr lang="en-US" dirty="0" smtClean="0"/>
              <a:t> (like </a:t>
            </a:r>
            <a:r>
              <a:rPr lang="en-US" dirty="0" smtClean="0"/>
              <a:t>when joining </a:t>
            </a:r>
            <a:r>
              <a:rPr lang="en-US" dirty="0" smtClean="0"/>
              <a:t>collections)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Tables in EF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94137" y="2438400"/>
            <a:ext cx="5700275" cy="41549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employees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from employee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 softUniEntities.Employees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join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department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 softUniEntities.Departments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employee.EmployeeID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equals department.DepartmentID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select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Employee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employee.FirstName, 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JobTitle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employee.JobTitle, 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Department = department.Name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298136" y="2439888"/>
            <a:ext cx="5384339" cy="381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employees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softUniEntities.Employees.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Join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softUniEntities.Departments,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 =&gt; e.DepartmentID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(d =&gt; d.DepartmentID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),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=&gt; new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e.FirstName,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JobTitle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e.JobTitle, 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Department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d.Name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Grouping also can be done by LINQ</a:t>
            </a:r>
          </a:p>
          <a:p>
            <a:pPr lvl="1"/>
            <a:r>
              <a:rPr lang="en-US" dirty="0" smtClean="0"/>
              <a:t>The same ways as with collections in LINQ</a:t>
            </a:r>
          </a:p>
          <a:p>
            <a:r>
              <a:rPr lang="en-US" dirty="0" smtClean="0"/>
              <a:t>Grouping with LINQ: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Grouping with extension methods: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Tables in EF</a:t>
            </a:r>
            <a:endParaRPr lang="en-US" dirty="0"/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1827212" y="4648200"/>
            <a:ext cx="8534400" cy="533400"/>
          </a:xfrm>
          <a:prstGeom prst="rect">
            <a:avLst/>
          </a:prstGeom>
        </p:spPr>
        <p:txBody>
          <a:bodyPr/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366836" y="3236782"/>
            <a:ext cx="9451976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groupedEmployees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from employee in softUniEntities.Employees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group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by employee.JobTitle;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366836" y="5334000"/>
            <a:ext cx="9451976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groupedCustomers = softUniEntities.Employees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.GroupBy(employee =&gt; employee.JobTitle);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28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26496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Joining and Grouping Tables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2" y="1524000"/>
            <a:ext cx="3200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012" y="1794782"/>
            <a:ext cx="4572000" cy="2796268"/>
          </a:xfrm>
          <a:prstGeom prst="roundRect">
            <a:avLst>
              <a:gd name="adj" fmla="val 9368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812" y="1032508"/>
            <a:ext cx="1729528" cy="152454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078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484" y="5092517"/>
            <a:ext cx="110259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Attaching and Detaching </a:t>
            </a:r>
            <a:r>
              <a:rPr lang="en-US" dirty="0" smtClean="0"/>
              <a:t>Objects in EF</a:t>
            </a:r>
            <a:endParaRPr 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812" y="1952897"/>
            <a:ext cx="4331865" cy="2599119"/>
          </a:xfrm>
          <a:prstGeom prst="roundRect">
            <a:avLst>
              <a:gd name="adj" fmla="val 6889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612" y="1900390"/>
            <a:ext cx="2057400" cy="2668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603" y="949573"/>
            <a:ext cx="1729528" cy="152454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613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 </a:t>
            </a:r>
            <a:r>
              <a:rPr lang="en-US" dirty="0" smtClean="0"/>
              <a:t>Entity Framework, </a:t>
            </a:r>
            <a:r>
              <a:rPr lang="en-US" dirty="0"/>
              <a:t>objects can </a:t>
            </a:r>
            <a:r>
              <a:rPr lang="en-US" dirty="0" smtClean="0"/>
              <a:t>be: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Attached</a:t>
            </a:r>
            <a:r>
              <a:rPr lang="en-US" dirty="0" smtClean="0"/>
              <a:t> </a:t>
            </a:r>
            <a:r>
              <a:rPr lang="en-US" dirty="0"/>
              <a:t>to </a:t>
            </a:r>
            <a:r>
              <a:rPr lang="en-US" dirty="0" smtClean="0"/>
              <a:t>the object context (tracked object)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Detached</a:t>
            </a:r>
            <a:r>
              <a:rPr lang="en-US" dirty="0" smtClean="0"/>
              <a:t> </a:t>
            </a:r>
            <a:r>
              <a:rPr lang="en-US" dirty="0"/>
              <a:t>from an object </a:t>
            </a:r>
            <a:r>
              <a:rPr lang="en-US" dirty="0" smtClean="0"/>
              <a:t>context (untracked object)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Attached</a:t>
            </a:r>
            <a:r>
              <a:rPr lang="en-US" dirty="0" smtClean="0"/>
              <a:t> objects </a:t>
            </a:r>
            <a:r>
              <a:rPr lang="en-US" dirty="0"/>
              <a:t>are tracked and managed by </a:t>
            </a:r>
            <a:r>
              <a:rPr lang="en-US" dirty="0" smtClean="0"/>
              <a:t>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SaveChanges()</a:t>
            </a:r>
            <a:r>
              <a:rPr lang="en-US" dirty="0" smtClean="0"/>
              <a:t> persists all changes in DB</a:t>
            </a:r>
            <a:endParaRPr lang="en-US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Detached</a:t>
            </a:r>
            <a:r>
              <a:rPr lang="en-US" dirty="0" smtClean="0"/>
              <a:t> </a:t>
            </a:r>
            <a:r>
              <a:rPr lang="en-US" dirty="0"/>
              <a:t>objects are not referenced by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Behave like a normal objects, which are not related to EF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Attaching and Detaching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99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When a query is executed inside an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dirty="0" smtClean="0"/>
              <a:t>, </a:t>
            </a:r>
            <a:r>
              <a:rPr lang="en-US" dirty="0"/>
              <a:t>the returned objects are automatically attached </a:t>
            </a:r>
            <a:r>
              <a:rPr lang="en-US" dirty="0" smtClean="0"/>
              <a:t>to it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When a context is destroyed, all objects in it are automatically detached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 in Web applications between the requests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You might later on attach to a new </a:t>
            </a:r>
            <a:r>
              <a:rPr lang="en-US" dirty="0"/>
              <a:t>context objects that have </a:t>
            </a:r>
            <a:r>
              <a:rPr lang="en-US" dirty="0" smtClean="0"/>
              <a:t>been previously detached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Attaching Detached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66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When an object is detached?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When we </a:t>
            </a:r>
            <a:r>
              <a:rPr lang="en-US" dirty="0" smtClean="0"/>
              <a:t>get the </a:t>
            </a:r>
            <a:r>
              <a:rPr lang="en-US" dirty="0" smtClean="0"/>
              <a:t>object from </a:t>
            </a:r>
            <a:r>
              <a:rPr lang="en-US" dirty="0" smtClean="0"/>
              <a:t>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DbContext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and then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Dispose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it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Manually: by set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EntryState</a:t>
            </a:r>
            <a:r>
              <a:rPr lang="en-US" dirty="0" smtClean="0"/>
              <a:t>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Detached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Detaching Objects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26136" y="3352800"/>
            <a:ext cx="10333376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 GetEmployeeById(int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using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(var softUniEntities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SoftUniEntities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return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softUniEntities.Employees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.First(p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=&gt;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p.EmployeeID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 id);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8472274" y="5244939"/>
            <a:ext cx="3155100" cy="984359"/>
          </a:xfrm>
          <a:prstGeom prst="wedgeRoundRectCallout">
            <a:avLst>
              <a:gd name="adj1" fmla="val -63100"/>
              <a:gd name="adj2" fmla="val -3019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Now the returned product is detached</a:t>
            </a:r>
          </a:p>
        </p:txBody>
      </p:sp>
    </p:spTree>
    <p:extLst>
      <p:ext uri="{BB962C8B-B14F-4D97-AF65-F5344CB8AC3E}">
        <p14:creationId xmlns:p14="http://schemas.microsoft.com/office/powerpoint/2010/main" val="149041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When we want to update a detached object we need </a:t>
            </a:r>
            <a:r>
              <a:rPr lang="en-US" dirty="0" smtClean="0"/>
              <a:t>to</a:t>
            </a:r>
            <a:br>
              <a:rPr lang="en-US" dirty="0" smtClean="0"/>
            </a:b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reattach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it </a:t>
            </a:r>
            <a:r>
              <a:rPr lang="en-US" dirty="0" smtClean="0"/>
              <a:t>and then update </a:t>
            </a:r>
            <a:r>
              <a:rPr lang="en-US" dirty="0" smtClean="0"/>
              <a:t>it: change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Attached</a:t>
            </a:r>
            <a:r>
              <a:rPr lang="en-US" dirty="0" smtClean="0"/>
              <a:t> state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Attaching Objects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3436" y="2538948"/>
            <a:ext cx="10518776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UpdateName(Employee employee, string newName)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using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(var softUniEntities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SoftUniEntities())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var entry 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softUniEntities.Entry(employee);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entry.State =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EntityState.Added;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employee.FirstName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newName;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softUniEntities.SaveChanges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20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5212" y="1122679"/>
            <a:ext cx="5486400" cy="1544321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Attaching and Detaching Objects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3412" y="2743200"/>
            <a:ext cx="3886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812" y="3486150"/>
            <a:ext cx="3162300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http://covers.oreilly.com/images/9780596520298/lrg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92812" y="3810000"/>
            <a:ext cx="3302000" cy="2421466"/>
          </a:xfrm>
          <a:prstGeom prst="roundRect">
            <a:avLst>
              <a:gd name="adj" fmla="val 1060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orian.co.uk/Corian/en_GB/assets/images/objects/objects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2" y="1244600"/>
            <a:ext cx="2362200" cy="1803400"/>
          </a:xfrm>
          <a:prstGeom prst="roundRect">
            <a:avLst>
              <a:gd name="adj" fmla="val 779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13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https://softuni.bg/courses/database-applications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sz="3800" dirty="0"/>
              <a:t>ORM Technologies and Entity Framework (EF)</a:t>
            </a:r>
            <a:endParaRPr lang="en-US" sz="3800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5676828"/>
            <a:ext cx="2856368" cy="723768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88" y="5754396"/>
            <a:ext cx="2947601" cy="568632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9378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 Frameworks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ORM frameworks </a:t>
            </a:r>
            <a:r>
              <a:rPr lang="en-US" dirty="0" smtClean="0"/>
              <a:t>typically provide the following functionality:</a:t>
            </a:r>
          </a:p>
          <a:p>
            <a:pPr lvl="1"/>
            <a:r>
              <a:rPr lang="en-US" dirty="0" smtClean="0"/>
              <a:t>Creating object model by database schema (DB first model)</a:t>
            </a:r>
          </a:p>
          <a:p>
            <a:pPr lvl="1"/>
            <a:r>
              <a:rPr lang="en-US" dirty="0" smtClean="0"/>
              <a:t>Creating database schema by object model</a:t>
            </a:r>
            <a:r>
              <a:rPr lang="bg-BG" dirty="0" smtClean="0"/>
              <a:t> (</a:t>
            </a:r>
            <a:r>
              <a:rPr lang="en-US" dirty="0" smtClean="0"/>
              <a:t>code first model)</a:t>
            </a:r>
          </a:p>
          <a:p>
            <a:pPr lvl="1"/>
            <a:r>
              <a:rPr lang="en-US" dirty="0" smtClean="0"/>
              <a:t>Querying data by object-oriented API (e.g. LINQ queries)</a:t>
            </a:r>
          </a:p>
          <a:p>
            <a:pPr lvl="1"/>
            <a:r>
              <a:rPr lang="en-US" dirty="0" smtClean="0"/>
              <a:t>Data manipulation operations</a:t>
            </a:r>
          </a:p>
          <a:p>
            <a:pPr lvl="2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CRUD</a:t>
            </a:r>
            <a:r>
              <a:rPr lang="en-US" dirty="0" smtClean="0"/>
              <a:t> – create, retrieve, update, delete</a:t>
            </a:r>
          </a:p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ORM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frameworks</a:t>
            </a:r>
            <a:r>
              <a:rPr lang="en-US" dirty="0" smtClean="0"/>
              <a:t> automatically generate SQL to perform the requested data operations</a:t>
            </a:r>
            <a:endParaRPr lang="bg-BG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76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Databases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Database and entity mapping diagrams for a subset of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Northwind</a:t>
            </a:r>
            <a:r>
              <a:rPr lang="en-US" dirty="0" smtClean="0"/>
              <a:t> database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 Mapping – Example</a:t>
            </a:r>
            <a:endParaRPr lang="bg-BG" dirty="0"/>
          </a:p>
        </p:txBody>
      </p:sp>
      <p:pic>
        <p:nvPicPr>
          <p:cNvPr id="5" name="Picture 4" descr="Cc161164.LINQtoRelDataFig1(en-us,MSDN.10)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12" y="2286001"/>
            <a:ext cx="4126244" cy="4313801"/>
          </a:xfrm>
          <a:prstGeom prst="roundRect">
            <a:avLst>
              <a:gd name="adj" fmla="val 177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132" y="2286000"/>
            <a:ext cx="3658542" cy="4313801"/>
          </a:xfrm>
          <a:prstGeom prst="roundRect">
            <a:avLst>
              <a:gd name="adj" fmla="val 177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5027612" y="3409080"/>
            <a:ext cx="2362200" cy="1924920"/>
            <a:chOff x="3200400" y="3984579"/>
            <a:chExt cx="2362200" cy="1924920"/>
          </a:xfrm>
        </p:grpSpPr>
        <p:sp>
          <p:nvSpPr>
            <p:cNvPr id="9" name="Cloud 8"/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b="1" dirty="0">
                  <a:solidFill>
                    <a:srgbClr val="F7FFE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b="1" dirty="0">
                  <a:solidFill>
                    <a:srgbClr val="F7FFE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Consolas" pitchFamily="49" charset="0"/>
                </a:rPr>
                <a:t>Framework</a:t>
              </a:r>
              <a:endParaRPr lang="en-US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25603" name="Picture 3"/>
            <p:cNvPicPr>
              <a:picLocks noChangeAspect="1" noChangeArrowheads="1"/>
            </p:cNvPicPr>
            <p:nvPr/>
          </p:nvPicPr>
          <p:blipFill>
            <a:blip r:embed="rId4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5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188815" y="3265406"/>
            <a:ext cx="1683473" cy="1341784"/>
          </a:xfrm>
          <a:prstGeom prst="wedgeRoundRectCallout">
            <a:avLst>
              <a:gd name="adj1" fmla="val 70987"/>
              <a:gd name="adj2" fmla="val 6422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Relational database schema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10190454" y="3138421"/>
            <a:ext cx="1804780" cy="1341784"/>
          </a:xfrm>
          <a:prstGeom prst="wedgeRoundRectCallout">
            <a:avLst>
              <a:gd name="adj1" fmla="val -41043"/>
              <a:gd name="adj2" fmla="val 7410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Entities</a:t>
            </a: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classes)</a:t>
            </a:r>
            <a:endParaRPr lang="en-US" b="1" noProof="1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23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 Advantages and Disadvantages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Object-relational mapping (ORM) advantages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Developer productivity: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writing less code</a:t>
            </a:r>
          </a:p>
          <a:p>
            <a:pPr lvl="1">
              <a:lnSpc>
                <a:spcPct val="100000"/>
              </a:lnSpc>
            </a:pPr>
            <a:r>
              <a:rPr lang="da-DK" dirty="0" smtClean="0"/>
              <a:t>Abstract from differences between object and relational world</a:t>
            </a:r>
          </a:p>
          <a:p>
            <a:pPr lvl="2">
              <a:lnSpc>
                <a:spcPct val="100000"/>
              </a:lnSpc>
            </a:pPr>
            <a:r>
              <a:rPr lang="da-DK" dirty="0" smtClean="0"/>
              <a:t>Complexity hidden within the ORM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Manageability of the CRUD operations for complex relationships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Easier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maintainability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Disadvantages: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Reduced performance </a:t>
            </a:r>
            <a:r>
              <a:rPr lang="en-US" dirty="0" smtClean="0"/>
              <a:t>(due to overhead or incorrect ORM use)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Reduces flexibility (some operations are hard for implementing)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29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 Frameworks in .NET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Built-in ORM tools in .NET Framework and VS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Entity Framework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LINQ-to-Entities</a:t>
            </a:r>
            <a:r>
              <a:rPr lang="en-US" dirty="0" smtClean="0"/>
              <a:t>)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LINQ-to-SQL</a:t>
            </a:r>
            <a:r>
              <a:rPr lang="en-US" dirty="0"/>
              <a:t> </a:t>
            </a:r>
            <a:r>
              <a:rPr lang="en-US" dirty="0" smtClean="0"/>
              <a:t>(old fashioned, not used)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dirty="0" smtClean="0"/>
              <a:t>Both combine entity class mappings and code generation, SQL is generated at runtime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Third party ORM tools</a:t>
            </a:r>
          </a:p>
          <a:p>
            <a:pPr lvl="1">
              <a:lnSpc>
                <a:spcPct val="110000"/>
              </a:lnSpc>
            </a:pPr>
            <a:r>
              <a:rPr lang="en-US" noProof="1" smtClean="0"/>
              <a:t>NHibernate</a:t>
            </a:r>
            <a:r>
              <a:rPr lang="en-US" dirty="0" smtClean="0"/>
              <a:t> – the old daddy of ORM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Telerik OpenAccess ORM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5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98612" y="4876800"/>
            <a:ext cx="8938472" cy="820600"/>
          </a:xfrm>
        </p:spPr>
        <p:txBody>
          <a:bodyPr/>
          <a:lstStyle/>
          <a:p>
            <a:r>
              <a:rPr lang="en-US" dirty="0" smtClean="0"/>
              <a:t>Entity Framework (EF)</a:t>
            </a:r>
            <a:endParaRPr lang="bg-BG" dirty="0"/>
          </a:p>
        </p:txBody>
      </p:sp>
      <p:sp>
        <p:nvSpPr>
          <p:cNvPr id="7" name="Subtitle 6"/>
          <p:cNvSpPr>
            <a:spLocks noGrp="1"/>
          </p:cNvSpPr>
          <p:nvPr>
            <p:ph type="body" idx="1"/>
          </p:nvPr>
        </p:nvSpPr>
        <p:spPr>
          <a:xfrm>
            <a:off x="402484" y="5754968"/>
            <a:ext cx="11330728" cy="719034"/>
          </a:xfrm>
        </p:spPr>
        <p:txBody>
          <a:bodyPr/>
          <a:lstStyle/>
          <a:p>
            <a:r>
              <a:rPr lang="en-US" dirty="0" smtClean="0"/>
              <a:t>Object-Relation Persistence Framework for .NET</a:t>
            </a:r>
            <a:endParaRPr lang="bg-BG" dirty="0"/>
          </a:p>
        </p:txBody>
      </p:sp>
      <p:pic>
        <p:nvPicPr>
          <p:cNvPr id="21506" name="Picture 2" descr="http://www.awicons.com/stock-icons/3d-artistic-icons/preview/framework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214" y="3087487"/>
            <a:ext cx="2895600" cy="1409700"/>
          </a:xfrm>
          <a:prstGeom prst="roundRect">
            <a:avLst>
              <a:gd name="adj" fmla="val 431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1509" name="Picture 5" descr="E:\Movies\Job Projects\Current Job\2.9. LINQ to SQL\Untitled.png"/>
          <p:cNvPicPr>
            <a:picLocks noChangeAspect="1" noChangeArrowheads="1"/>
          </p:cNvPicPr>
          <p:nvPr/>
        </p:nvPicPr>
        <p:blipFill>
          <a:blip r:embed="rId3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77335" flipH="1" flipV="1">
            <a:off x="840106" y="652239"/>
            <a:ext cx="3847938" cy="1811814"/>
          </a:xfrm>
          <a:prstGeom prst="roundRect">
            <a:avLst>
              <a:gd name="adj" fmla="val 5574"/>
            </a:avLst>
          </a:prstGeom>
          <a:solidFill>
            <a:schemeClr val="accent6">
              <a:lumMod val="20000"/>
              <a:lumOff val="80000"/>
            </a:schemeClr>
          </a:solidFill>
          <a:effectLst/>
          <a:scene3d>
            <a:camera prst="perspectiveContrastingRightFacing"/>
            <a:lightRig rig="chilly" dir="t">
              <a:rot lat="0" lon="0" rev="16200000"/>
            </a:lightRig>
          </a:scene3d>
          <a:sp3d contourW="12700" prstMaterial="softEdge">
            <a:contourClr>
              <a:srgbClr val="42A5BC"/>
            </a:contourClr>
          </a:sp3d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5060" flipH="1">
            <a:off x="2453164" y="3006128"/>
            <a:ext cx="1518837" cy="147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 descr="http://www.theserverside.net/tt/articles/content/IntroducingEntityFramework/figure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517" y="641980"/>
            <a:ext cx="1600200" cy="2102288"/>
          </a:xfrm>
          <a:prstGeom prst="roundRect">
            <a:avLst>
              <a:gd name="adj" fmla="val 286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5748" y="1580530"/>
            <a:ext cx="2819400" cy="248525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13041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2378</Words>
  <Application>Microsoft Office PowerPoint</Application>
  <PresentationFormat>Custom</PresentationFormat>
  <Paragraphs>453</Paragraphs>
  <Slides>51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Calibri</vt:lpstr>
      <vt:lpstr>Consolas</vt:lpstr>
      <vt:lpstr>Corbel</vt:lpstr>
      <vt:lpstr>Wingdings</vt:lpstr>
      <vt:lpstr>Wingdings 2</vt:lpstr>
      <vt:lpstr>SoftUni 16x9</vt:lpstr>
      <vt:lpstr>ORM Technologies and Entity Framework (EF)</vt:lpstr>
      <vt:lpstr>Table of Contents</vt:lpstr>
      <vt:lpstr>Introduction to ORM Technologies</vt:lpstr>
      <vt:lpstr>ORM Technologies</vt:lpstr>
      <vt:lpstr>ORM Frameworks</vt:lpstr>
      <vt:lpstr>ORM Mapping – Example</vt:lpstr>
      <vt:lpstr>ORM Advantages and Disadvantages</vt:lpstr>
      <vt:lpstr>ORM Frameworks in .NET</vt:lpstr>
      <vt:lpstr>Entity Framework (EF)</vt:lpstr>
      <vt:lpstr>Overview of EF</vt:lpstr>
      <vt:lpstr>Entity Framework Features</vt:lpstr>
      <vt:lpstr>Entity Framework Features (2)</vt:lpstr>
      <vt:lpstr>EF: Basic Workflow</vt:lpstr>
      <vt:lpstr>EF: Basic Workflow (2)</vt:lpstr>
      <vt:lpstr>EF Components</vt:lpstr>
      <vt:lpstr>EF Components (2)</vt:lpstr>
      <vt:lpstr>EF Runtime Metadata</vt:lpstr>
      <vt:lpstr>The Entity Framework Designer in Visual Studio</vt:lpstr>
      <vt:lpstr>Reading Data with  Entity Framework</vt:lpstr>
      <vt:lpstr>The DbContext Class</vt:lpstr>
      <vt:lpstr>Using DbContext Class</vt:lpstr>
      <vt:lpstr>Reading Data with LINQ Query</vt:lpstr>
      <vt:lpstr>Reading Data with LINQ Query</vt:lpstr>
      <vt:lpstr>Logging the Native SQL Queries</vt:lpstr>
      <vt:lpstr>Retrieving Data with EF</vt:lpstr>
      <vt:lpstr>Create, Update and Delete Data in Entity Framework</vt:lpstr>
      <vt:lpstr>Creating New Data</vt:lpstr>
      <vt:lpstr>Cascading Inserts</vt:lpstr>
      <vt:lpstr>Updating Existing Data</vt:lpstr>
      <vt:lpstr>Deleting Existing Data</vt:lpstr>
      <vt:lpstr>CRUD Operations with EF</vt:lpstr>
      <vt:lpstr>Extending Entity Classes</vt:lpstr>
      <vt:lpstr>Extending Entity Classes</vt:lpstr>
      <vt:lpstr>Extending EF Entity Classes</vt:lpstr>
      <vt:lpstr>Executing Native SQL Queries</vt:lpstr>
      <vt:lpstr>Executing Native SQL Queries</vt:lpstr>
      <vt:lpstr>Native SQL Queries with Parameters</vt:lpstr>
      <vt:lpstr>Executing Native SQL Queries</vt:lpstr>
      <vt:lpstr>Joining and Grouping Tables</vt:lpstr>
      <vt:lpstr>Joining Tables in EF</vt:lpstr>
      <vt:lpstr>Grouping Tables in EF</vt:lpstr>
      <vt:lpstr>Joining and Grouping Tables</vt:lpstr>
      <vt:lpstr>Attaching and Detaching Objects in EF</vt:lpstr>
      <vt:lpstr>Attaching and Detaching Objects</vt:lpstr>
      <vt:lpstr>Attaching Detached Objects</vt:lpstr>
      <vt:lpstr>Detaching Objects</vt:lpstr>
      <vt:lpstr>Attaching Objects</vt:lpstr>
      <vt:lpstr>Attaching and Detaching Objects</vt:lpstr>
      <vt:lpstr>ORM Technologies and Entity Framework (EF)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Databases - Course Introduction</dc:title>
  <dc:subject>Software Development Course</dc:subject>
  <dc:creator/>
  <cp:keywords>Databases, SQL, programming, SoftUni, Software University, programming, software development, software engineering, course,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2015-03-04T12:42:43Z</dcterms:modified>
  <cp:category>Databases, SQL, programming, SoftUni, Software University, programming, software development, software engineering, course,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